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71" r:id="rId6"/>
    <p:sldId id="288" r:id="rId7"/>
    <p:sldId id="273" r:id="rId8"/>
    <p:sldId id="274" r:id="rId9"/>
    <p:sldId id="275" r:id="rId10"/>
    <p:sldId id="276" r:id="rId11"/>
    <p:sldId id="277" r:id="rId12"/>
    <p:sldId id="278" r:id="rId13"/>
    <p:sldId id="281" r:id="rId14"/>
    <p:sldId id="285" r:id="rId15"/>
    <p:sldId id="290" r:id="rId16"/>
    <p:sldId id="289" r:id="rId17"/>
    <p:sldId id="292" r:id="rId18"/>
    <p:sldId id="294" r:id="rId19"/>
    <p:sldId id="279" r:id="rId20"/>
    <p:sldId id="282" r:id="rId21"/>
    <p:sldId id="287" r:id="rId22"/>
    <p:sldId id="280" r:id="rId23"/>
    <p:sldId id="283" r:id="rId24"/>
    <p:sldId id="284" r:id="rId25"/>
    <p:sldId id="295" r:id="rId2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162C871-2632-4DE7-B5F2-6D3D1C7AE9B8}">
          <p14:sldIdLst>
            <p14:sldId id="256"/>
            <p14:sldId id="271"/>
            <p14:sldId id="288"/>
            <p14:sldId id="273"/>
            <p14:sldId id="274"/>
            <p14:sldId id="275"/>
            <p14:sldId id="276"/>
            <p14:sldId id="277"/>
            <p14:sldId id="278"/>
            <p14:sldId id="281"/>
            <p14:sldId id="285"/>
            <p14:sldId id="290"/>
            <p14:sldId id="289"/>
            <p14:sldId id="292"/>
            <p14:sldId id="294"/>
            <p14:sldId id="279"/>
            <p14:sldId id="282"/>
            <p14:sldId id="287"/>
            <p14:sldId id="280"/>
            <p14:sldId id="283"/>
            <p14:sldId id="28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B7C6"/>
    <a:srgbClr val="1B6872"/>
    <a:srgbClr val="00243A"/>
    <a:srgbClr val="0C4360"/>
    <a:srgbClr val="0C75AC"/>
    <a:srgbClr val="103350"/>
    <a:srgbClr val="002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BF900-A02F-4735-88BB-6E071E989064}" v="40" dt="2023-06-14T18:49:53.599"/>
    <p1510:client id="{2F8E3B8C-C782-4B99-911B-772E543B48CD}" v="1366" dt="2023-09-11T21:10:59.697"/>
    <p1510:client id="{42A07464-1A0F-495B-8B5F-B5E4AF8DFA70}" v="813" dt="2023-06-14T18:38:04.255"/>
    <p1510:client id="{437B18EA-C6D3-4176-A09A-411365FF7828}" v="240" dt="2023-06-14T18:35:49.398"/>
    <p1510:client id="{66F2218D-ACAD-4392-BF75-D63F2E7B7E09}" v="562" dt="2023-06-14T17:17:58.879"/>
    <p1510:client id="{A272173D-11A3-42DC-84F7-5FAF8BA05B3F}" v="131" dt="2023-06-14T16:11:27.553"/>
    <p1510:client id="{BD51ED1E-BC5C-41E9-88E9-4221DA33C383}" v="13" dt="2023-09-11T07:29:15.2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84" d="100"/>
          <a:sy n="84" d="100"/>
        </p:scale>
        <p:origin x="610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8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963BE-E818-41F7-9555-4F4B742E98AE}" type="datetime1">
              <a:rPr lang="ru-RU" smtClean="0"/>
              <a:t>12.09.2023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735222-6EEA-46CD-B936-E9E9D4B85411}" type="datetime1">
              <a:rPr lang="ru-RU" noProof="0" smtClean="0"/>
              <a:t>12.09.2023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Полилиния: фигура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16" name="Полилиния: фигура 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17" name="Прямоугольный треугольник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18" name="Прямоугольный треугольник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19" name="Прямоугольный треугольник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</p:grpSp>
        <p:sp>
          <p:nvSpPr>
            <p:cNvPr id="9" name="Полилиния: Фигура 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0" name="Полилиния: Фигура 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/>
            </a:p>
          </p:txBody>
        </p:sp>
        <p:sp>
          <p:nvSpPr>
            <p:cNvPr id="11" name="Полилиния: Фигура 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Полилиния: Фигура 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  <p:sp>
            <p:nvSpPr>
              <p:cNvPr id="14" name="Полилиния: Фигура 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0"/>
              </a:p>
            </p:txBody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атегория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0" name="Рисунок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1" name="Рисунок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2" name="Рисунок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3" name="Рисунок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4" name="Рисунок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6" name="Текст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7" name="Текст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8" name="Текст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9" name="Текст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0" name="Текст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199" y="6315075"/>
            <a:ext cx="510309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 и раздел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6" name="Текст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ru-RU" noProof="0"/>
              <a:t>Вставка изображения</a:t>
            </a:r>
          </a:p>
        </p:txBody>
      </p:sp>
      <p:sp>
        <p:nvSpPr>
          <p:cNvPr id="36" name="Текст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7" name="Текст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 и текс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6" name="Текст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77058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ru-RU" noProof="0"/>
              <a:t>Вставка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77058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77058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9" name="Полилиния: фигура 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0" name="Полилиния: Фигура 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1" name="Полилиния: фигура 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2" name="Полилиния: Фигура 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Полилиния: Фигура 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6" name="Полилиния: Фигура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0" name="Полилиния: Фигура 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1" name="Номер слайда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199" y="6315075"/>
            <a:ext cx="468745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лилиния: фигура 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олилиния: Фигура 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Прямоугольный треугольник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8" name="Прямоугольный треугольник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9" name="Прямоугольный треугольник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ru-RU" noProof="0"/>
              <a:t>Спасибо!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лилиния: фигура 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Полилиния: Фигура 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ru-RU" noProof="0"/>
              <a:t>Спасибо!</a:t>
            </a:r>
          </a:p>
        </p:txBody>
      </p:sp>
      <p:sp>
        <p:nvSpPr>
          <p:cNvPr id="35" name="Полилиния: Фигура 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32" name="Полилиния: Фигура 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30" name="Полилиния: Фигура 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Полилиния: Фигура 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ый треугольник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олилиния: Фигура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3" name="Полилиния: Фигура 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4" name="Полилиния: Фигура 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8" name="Полилиния: Фигура 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1" name="Полилиния: Фигура 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ru-RU" noProof="0"/>
              <a:t>Образец текста</a:t>
            </a:r>
          </a:p>
        </p:txBody>
      </p:sp>
      <p:sp>
        <p:nvSpPr>
          <p:cNvPr id="22" name="Номер слайда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199" y="6315075"/>
            <a:ext cx="526935" cy="365125"/>
          </a:xfrm>
        </p:spPr>
        <p:txBody>
          <a:bodyPr rtlCol="0"/>
          <a:lstStyle>
            <a:lvl1pPr rtl="0"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3" name="Заголовок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Заголовок раздела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Дополнительный 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4" name="Полилиния: Фигура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5" name="Полилиния: Фигура 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Полилиния: Фигура 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/>
            </a:p>
          </p:txBody>
        </p:sp>
        <p:sp>
          <p:nvSpPr>
            <p:cNvPr id="28" name="Полилиния: Фигура 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/>
            </a:p>
          </p:txBody>
        </p:sp>
      </p:grpSp>
      <p:sp>
        <p:nvSpPr>
          <p:cNvPr id="29" name="Полилиния: Фигура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30" name="Полилиния: Фигура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Полилиния: Фигура 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3" name="Полилиния: Фигура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Заголовок раздела 01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ru-RU" noProof="0"/>
              <a:t>Образец текста</a:t>
            </a:r>
          </a:p>
        </p:txBody>
      </p:sp>
      <p:sp>
        <p:nvSpPr>
          <p:cNvPr id="35" name="Номер слайда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502870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цита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4" name="Полилиния: Фигура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5" name="Полилиния: Фигура 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ru-RU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"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Цитата</a:t>
            </a:r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199" y="6315075"/>
            <a:ext cx="485371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текс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199" y="6315075"/>
            <a:ext cx="485371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3" name="Текст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501996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77058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93684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5" name="Текст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6" name="Текст 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7" name="Объект 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8" name="Объект 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содержимого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2" name="Полилиния: фигура 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заголовка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Прямоугольник: Усеченный угол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ru-RU" noProof="0"/>
            </a:p>
          </p:txBody>
        </p:sp>
        <p:sp>
          <p:nvSpPr>
            <p:cNvPr id="3" name="Прямоугольник: Усеченный угол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4" name="Полилиния: Фигура 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77058" cy="365125"/>
          </a:xfrm>
        </p:spPr>
        <p:txBody>
          <a:bodyPr rtlCol="0"/>
          <a:lstStyle>
            <a:lvl1pPr>
              <a:defRPr sz="18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1" name="Объект 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7" name="Полилиния: Фигура 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Полилиния: Фигура 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9" name="Полилиния: фигура 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олилиния: Фигура 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>
                <a:latin typeface="+mj-lt"/>
              </a:rPr>
              <a:t>Образец заголовка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Полилиния: Фигура 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4" name="Полилиния: Фигура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Прямоугольник: Усеченный угол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ru-RU" noProof="0"/>
            </a:p>
          </p:txBody>
        </p:sp>
        <p:sp>
          <p:nvSpPr>
            <p:cNvPr id="17" name="Прямоугольник: Усеченный угол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18" name="Полилиния: Фигура 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5207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ru-RU" sz="1800" noProof="0" smtClean="0"/>
              <a:pPr/>
              <a:t>‹#›</a:t>
            </a:fld>
            <a:endParaRPr lang="ru-RU" sz="1800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3928" y="1633729"/>
            <a:ext cx="8192577" cy="1252876"/>
          </a:xfrm>
        </p:spPr>
        <p:txBody>
          <a:bodyPr rtlCol="0"/>
          <a:lstStyle/>
          <a:p>
            <a:r>
              <a:rPr lang="ru-RU" sz="5400">
                <a:ea typeface="Tahoma"/>
                <a:cs typeface="Tahoma"/>
              </a:rPr>
              <a:t>Погода от Терминатора</a:t>
            </a:r>
            <a:endParaRPr lang="ru-RU" sz="5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6D576D-FB35-E03B-000D-57EA77DEDFAC}"/>
              </a:ext>
            </a:extLst>
          </p:cNvPr>
          <p:cNvSpPr txBox="1"/>
          <p:nvPr/>
        </p:nvSpPr>
        <p:spPr>
          <a:xfrm>
            <a:off x="2202365" y="4581292"/>
            <a:ext cx="5352585" cy="16158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rgbClr val="FFFFFF"/>
                </a:solidFill>
                <a:cs typeface="Arial"/>
              </a:rPr>
              <a:t>Команда </a:t>
            </a:r>
            <a:r>
              <a:rPr lang="ru-RU" dirty="0" smtClean="0">
                <a:solidFill>
                  <a:srgbClr val="FFFFFF"/>
                </a:solidFill>
                <a:cs typeface="Arial"/>
              </a:rPr>
              <a:t>3-6. Разработчики:</a:t>
            </a:r>
            <a:endParaRPr lang="ru-RU" dirty="0">
              <a:cs typeface="Arial"/>
            </a:endParaRPr>
          </a:p>
          <a:p>
            <a:r>
              <a:rPr lang="ru-RU" dirty="0" err="1">
                <a:solidFill>
                  <a:srgbClr val="FFFFFF"/>
                </a:solidFill>
                <a:cs typeface="Arial"/>
              </a:rPr>
              <a:t>Дракин</a:t>
            </a:r>
            <a:r>
              <a:rPr lang="ru-RU" dirty="0">
                <a:solidFill>
                  <a:srgbClr val="FFFFFF"/>
                </a:solidFill>
                <a:cs typeface="Arial"/>
              </a:rPr>
              <a:t> Антон</a:t>
            </a:r>
          </a:p>
          <a:p>
            <a:r>
              <a:rPr lang="ru-RU" dirty="0" err="1">
                <a:solidFill>
                  <a:srgbClr val="FFFFFF"/>
                </a:solidFill>
                <a:cs typeface="Arial"/>
              </a:rPr>
              <a:t>Покушалова</a:t>
            </a:r>
            <a:r>
              <a:rPr lang="ru-RU" dirty="0">
                <a:solidFill>
                  <a:srgbClr val="FFFFFF"/>
                </a:solidFill>
                <a:cs typeface="Arial"/>
              </a:rPr>
              <a:t> Татьяна</a:t>
            </a:r>
          </a:p>
          <a:p>
            <a:r>
              <a:rPr lang="ru-RU" dirty="0">
                <a:solidFill>
                  <a:srgbClr val="FFFFFF"/>
                </a:solidFill>
                <a:cs typeface="Arial"/>
              </a:rPr>
              <a:t>Новиков Артём</a:t>
            </a:r>
          </a:p>
          <a:p>
            <a:r>
              <a:rPr lang="ru-RU" dirty="0">
                <a:solidFill>
                  <a:srgbClr val="FFFFFF"/>
                </a:solidFill>
                <a:cs typeface="Arial"/>
              </a:rPr>
              <a:t>Величко Илья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1C29AF-D68B-8E5B-A889-7D8063017954}"/>
              </a:ext>
            </a:extLst>
          </p:cNvPr>
          <p:cNvSpPr txBox="1"/>
          <p:nvPr/>
        </p:nvSpPr>
        <p:spPr>
          <a:xfrm>
            <a:off x="9840951" y="5947317"/>
            <a:ext cx="19142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>
                <a:solidFill>
                  <a:schemeClr val="bg1"/>
                </a:solidFill>
                <a:cs typeface="Arial"/>
              </a:rPr>
              <a:t>2023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33A71D-5D1E-EB89-F70B-2C2558934E08}"/>
              </a:ext>
            </a:extLst>
          </p:cNvPr>
          <p:cNvSpPr txBox="1"/>
          <p:nvPr/>
        </p:nvSpPr>
        <p:spPr>
          <a:xfrm>
            <a:off x="2247188" y="2945232"/>
            <a:ext cx="8041996" cy="9489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600" dirty="0">
                <a:solidFill>
                  <a:srgbClr val="FFFFFF"/>
                </a:solidFill>
                <a:cs typeface="Arial"/>
              </a:rPr>
              <a:t>Веб-приложение хранения статистических данных погоды за прошедшие годы, прогноза погоды на ближайшие дни и рекомендации одежды на эти дни</a:t>
            </a:r>
          </a:p>
          <a:p>
            <a:pPr>
              <a:lnSpc>
                <a:spcPct val="150000"/>
              </a:lnSpc>
            </a:pPr>
            <a:endParaRPr lang="ru-RU" dirty="0">
              <a:solidFill>
                <a:srgbClr val="FFFFFF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5FBB4-A7AF-B69F-F1AA-16FEFA318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98" y="596221"/>
            <a:ext cx="11214100" cy="535531"/>
          </a:xfrm>
        </p:spPr>
        <p:txBody>
          <a:bodyPr/>
          <a:lstStyle/>
          <a:p>
            <a:r>
              <a:rPr lang="ru-RU"/>
              <a:t>Главная страница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E1B5A5A-D434-A8A6-DBCE-DDC12AAAA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10</a:t>
            </a:fld>
            <a:endParaRPr lang="ru-RU" dirty="0"/>
          </a:p>
        </p:txBody>
      </p:sp>
      <p:pic>
        <p:nvPicPr>
          <p:cNvPr id="4" name="Рисунок 3" descr="Изображение выглядит как текст, снимок экрана, логотип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80D5E013-5587-FF56-90F2-D9D9E4F45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872" y="1601662"/>
            <a:ext cx="8749552" cy="441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0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EB29E-DB68-56B5-7014-2D2D1AA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Погода на завтра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6C3C99-0FD0-07AC-43E2-3FEBCD25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11</a:t>
            </a:fld>
            <a:endParaRPr lang="ru-RU" dirty="0"/>
          </a:p>
        </p:txBody>
      </p:sp>
      <p:pic>
        <p:nvPicPr>
          <p:cNvPr id="4" name="Рисунок 3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5DF87BE3-7D17-CD39-C6A2-BE4EB8F31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77" y="1641485"/>
            <a:ext cx="8928846" cy="431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6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EB29E-DB68-56B5-7014-2D2D1AA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Погода на 5 дней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6C3C99-0FD0-07AC-43E2-3FEBCD25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12</a:t>
            </a:fld>
            <a:endParaRPr lang="ru-RU" dirty="0"/>
          </a:p>
        </p:txBody>
      </p:sp>
      <p:pic>
        <p:nvPicPr>
          <p:cNvPr id="4" name="Рисунок 3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83A1E791-7E28-7BB4-E678-125739D8A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695" y="1543464"/>
            <a:ext cx="9253816" cy="446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0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EB29E-DB68-56B5-7014-2D2D1AA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Погода на заданную дату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6C3C99-0FD0-07AC-43E2-3FEBCD25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13</a:t>
            </a:fld>
            <a:endParaRPr lang="ru-RU" dirty="0"/>
          </a:p>
        </p:txBody>
      </p:sp>
      <p:pic>
        <p:nvPicPr>
          <p:cNvPr id="5" name="Рисунок 4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CE5B4357-C8B2-334B-95C3-BB52264D3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96" y="1565055"/>
            <a:ext cx="8861610" cy="442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1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EB29E-DB68-56B5-7014-2D2D1AA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Страница выбора статистики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6C3C99-0FD0-07AC-43E2-3FEBCD25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dirty="0" smtClean="0"/>
              <a:pPr/>
              <a:t>14</a:t>
            </a:fld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8023EE09-4F9A-8C97-CECA-888340C70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253" y="1613176"/>
            <a:ext cx="8637494" cy="439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9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EB29E-DB68-56B5-7014-2D2D1AA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Статистика за прошедшие годы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6C3C99-0FD0-07AC-43E2-3FEBCD25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15</a:t>
            </a:fld>
            <a:endParaRPr lang="ru-RU" dirty="0"/>
          </a:p>
        </p:txBody>
      </p:sp>
      <p:pic>
        <p:nvPicPr>
          <p:cNvPr id="4" name="Рисунок 3" descr="Изображение выглядит как текст, снимок экрана, число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FFC6EFA0-1FAC-889B-9061-EE63B8EED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557" y="1560320"/>
            <a:ext cx="8810889" cy="454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2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C72E90F-53C0-98A8-BFC5-F703DE515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7953E-54F8-878A-840D-3AFD2E73ECF9}"/>
              </a:ext>
            </a:extLst>
          </p:cNvPr>
          <p:cNvSpPr txBox="1"/>
          <p:nvPr/>
        </p:nvSpPr>
        <p:spPr>
          <a:xfrm>
            <a:off x="2025804" y="2601951"/>
            <a:ext cx="770363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b="1" dirty="0">
                <a:solidFill>
                  <a:srgbClr val="FFFFFF"/>
                </a:solidFill>
                <a:latin typeface="Trebuchet MS"/>
              </a:rPr>
              <a:t>Сценарий для </a:t>
            </a:r>
            <a:endParaRPr lang="ru-RU" dirty="0"/>
          </a:p>
          <a:p>
            <a:r>
              <a:rPr lang="ru-RU" sz="3200" b="1" dirty="0">
                <a:solidFill>
                  <a:schemeClr val="accent2"/>
                </a:solidFill>
                <a:latin typeface="Trebuchet MS"/>
              </a:rPr>
              <a:t>авторизованного</a:t>
            </a:r>
            <a:endParaRPr lang="ru-RU" dirty="0">
              <a:solidFill>
                <a:schemeClr val="accent2"/>
              </a:solidFill>
            </a:endParaRPr>
          </a:p>
          <a:p>
            <a:r>
              <a:rPr lang="ru-RU" sz="3200" b="1" dirty="0">
                <a:solidFill>
                  <a:srgbClr val="FFFFFF"/>
                </a:solidFill>
                <a:latin typeface="Trebuchet MS"/>
              </a:rPr>
              <a:t>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105708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5FBB4-A7AF-B69F-F1AA-16FEFA318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98" y="329193"/>
            <a:ext cx="11214100" cy="978729"/>
          </a:xfrm>
        </p:spPr>
        <p:txBody>
          <a:bodyPr/>
          <a:lstStyle/>
          <a:p>
            <a:r>
              <a:rPr lang="ru-RU"/>
              <a:t>Личный кабинет</a:t>
            </a:r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E1B5A5A-D434-A8A6-DBCE-DDC12AAAA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17</a:t>
            </a:fld>
            <a:endParaRPr lang="ru-RU" dirty="0"/>
          </a:p>
        </p:txBody>
      </p:sp>
      <p:pic>
        <p:nvPicPr>
          <p:cNvPr id="6" name="Рисунок 5" descr="Изображение выглядит как текст, снимок экрана, гора&#10;&#10;Автоматически созданное описание">
            <a:extLst>
              <a:ext uri="{FF2B5EF4-FFF2-40B4-BE49-F238E27FC236}">
                <a16:creationId xmlns:a16="http://schemas.microsoft.com/office/drawing/2014/main" id="{781A9E8E-0056-F980-3590-8AEC2BF9C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919" y="1532749"/>
            <a:ext cx="8678188" cy="43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2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B5CD4C-93A7-1DA0-9E3E-9C751DD32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Статистика аномальной погоды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8473D9-C4E3-96E7-4DB6-CD1ACD815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18</a:t>
            </a:fld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Шрифт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5817CBA-430C-A160-B92F-6CAD36D63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96" y="1517174"/>
            <a:ext cx="8805582" cy="447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4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C72E90F-53C0-98A8-BFC5-F703DE515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7953E-54F8-878A-840D-3AFD2E73ECF9}"/>
              </a:ext>
            </a:extLst>
          </p:cNvPr>
          <p:cNvSpPr txBox="1"/>
          <p:nvPr/>
        </p:nvSpPr>
        <p:spPr>
          <a:xfrm>
            <a:off x="2025804" y="2601951"/>
            <a:ext cx="770363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b="1" dirty="0">
                <a:solidFill>
                  <a:srgbClr val="FFFFFF"/>
                </a:solidFill>
                <a:latin typeface="Trebuchet MS"/>
              </a:rPr>
              <a:t>Сценарий для </a:t>
            </a:r>
            <a:endParaRPr lang="ru-RU" dirty="0"/>
          </a:p>
          <a:p>
            <a:r>
              <a:rPr lang="ru-RU" sz="3200" b="1" dirty="0">
                <a:solidFill>
                  <a:schemeClr val="accent2"/>
                </a:solidFill>
                <a:latin typeface="Trebuchet MS"/>
              </a:rPr>
              <a:t>администратора</a:t>
            </a:r>
            <a:endParaRPr lang="ru-RU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66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52BBCA-0CFF-42B0-8930-6FF36364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веб-приложения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E89202-15DC-4E2C-B265-05BD4B1E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6420A0-C2EF-1928-D9C3-E2A22470074B}"/>
              </a:ext>
            </a:extLst>
          </p:cNvPr>
          <p:cNvSpPr txBox="1"/>
          <p:nvPr/>
        </p:nvSpPr>
        <p:spPr>
          <a:xfrm>
            <a:off x="1653201" y="2057382"/>
            <a:ext cx="9647660" cy="21936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cs typeface="Arial"/>
              </a:rPr>
              <a:t>Зависимость людей от прогноза погоды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cs typeface="Arial"/>
              </a:rPr>
              <a:t>Сложность с выбором одежды под погоду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cs typeface="Arial"/>
              </a:rPr>
              <a:t>Исследования с архивом погоды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08FAD2B4-67D9-597C-617D-0FA889980907}"/>
              </a:ext>
            </a:extLst>
          </p:cNvPr>
          <p:cNvSpPr/>
          <p:nvPr/>
        </p:nvSpPr>
        <p:spPr>
          <a:xfrm rot="5400000">
            <a:off x="1259159" y="243932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Равнобедренный треугольник 9">
            <a:extLst>
              <a:ext uri="{FF2B5EF4-FFF2-40B4-BE49-F238E27FC236}">
                <a16:creationId xmlns:a16="http://schemas.microsoft.com/office/drawing/2014/main" id="{5A08CF03-FA1C-BF67-C51C-BECB3B7A3CDD}"/>
              </a:ext>
            </a:extLst>
          </p:cNvPr>
          <p:cNvSpPr/>
          <p:nvPr/>
        </p:nvSpPr>
        <p:spPr>
          <a:xfrm rot="5400000">
            <a:off x="1273014" y="317559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Равнобедренный треугольник 11">
            <a:extLst>
              <a:ext uri="{FF2B5EF4-FFF2-40B4-BE49-F238E27FC236}">
                <a16:creationId xmlns:a16="http://schemas.microsoft.com/office/drawing/2014/main" id="{44C1426A-CE5E-C651-5DC8-9A651968242C}"/>
              </a:ext>
            </a:extLst>
          </p:cNvPr>
          <p:cNvSpPr/>
          <p:nvPr/>
        </p:nvSpPr>
        <p:spPr>
          <a:xfrm rot="5400000">
            <a:off x="1273014" y="3898015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48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5FBB4-A7AF-B69F-F1AA-16FEFA31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Личный кабинет 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E1B5A5A-D434-A8A6-DBCE-DDC12AAAA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20</a:t>
            </a:fld>
            <a:endParaRPr lang="ru-RU" dirty="0"/>
          </a:p>
        </p:txBody>
      </p:sp>
      <p:pic>
        <p:nvPicPr>
          <p:cNvPr id="4" name="Рисунок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E68C118D-69F8-4037-966B-DB6A44D6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058" y="1712430"/>
            <a:ext cx="8247647" cy="415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0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963758-698E-8BCF-CACC-7AAA6FA7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24CBBB7-1BB3-2C7D-3544-4CC0D61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F4F977CF-6211-922F-6279-013A8D23CE9A}"/>
              </a:ext>
            </a:extLst>
          </p:cNvPr>
          <p:cNvSpPr/>
          <p:nvPr/>
        </p:nvSpPr>
        <p:spPr>
          <a:xfrm rot="5400000">
            <a:off x="948343" y="2479434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84DF70E8-5764-E570-9F97-B81290FCDFD6}"/>
              </a:ext>
            </a:extLst>
          </p:cNvPr>
          <p:cNvSpPr/>
          <p:nvPr/>
        </p:nvSpPr>
        <p:spPr>
          <a:xfrm rot="5400000">
            <a:off x="962198" y="3215704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Равнобедренный треугольник 9">
            <a:extLst>
              <a:ext uri="{FF2B5EF4-FFF2-40B4-BE49-F238E27FC236}">
                <a16:creationId xmlns:a16="http://schemas.microsoft.com/office/drawing/2014/main" id="{A7F23ED9-64D2-A4A3-C6E6-22B5436CBDE2}"/>
              </a:ext>
            </a:extLst>
          </p:cNvPr>
          <p:cNvSpPr/>
          <p:nvPr/>
        </p:nvSpPr>
        <p:spPr>
          <a:xfrm rot="5400000">
            <a:off x="962198" y="3938120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E062DC-560F-7AD3-B537-5641DE622281}"/>
              </a:ext>
            </a:extLst>
          </p:cNvPr>
          <p:cNvSpPr txBox="1"/>
          <p:nvPr/>
        </p:nvSpPr>
        <p:spPr>
          <a:xfrm>
            <a:off x="1255295" y="2388269"/>
            <a:ext cx="1053364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rgbClr val="FFFFFF"/>
                </a:solidFill>
                <a:cs typeface="Segoe UI"/>
              </a:rPr>
              <a:t>Реализован просмотр прогноза погоды и статистики погоды</a:t>
            </a:r>
            <a:endParaRPr lang="ru-RU" dirty="0"/>
          </a:p>
          <a:p>
            <a:endParaRPr lang="ru-RU" sz="2400" dirty="0">
              <a:solidFill>
                <a:srgbClr val="FFFFFF"/>
              </a:solidFill>
              <a:cs typeface="Segoe UI"/>
            </a:endParaRPr>
          </a:p>
          <a:p>
            <a:r>
              <a:rPr lang="ru-RU" sz="2400" dirty="0">
                <a:solidFill>
                  <a:srgbClr val="FFFFFF"/>
                </a:solidFill>
                <a:cs typeface="Segoe UI"/>
              </a:rPr>
              <a:t>Создана функция, отображающая рекомендуемую одежду</a:t>
            </a:r>
            <a:endParaRPr lang="ru-RU" dirty="0" err="1">
              <a:cs typeface="Arial"/>
            </a:endParaRPr>
          </a:p>
          <a:p>
            <a:endParaRPr lang="ru-RU" sz="2400" dirty="0">
              <a:solidFill>
                <a:srgbClr val="FFFFFF"/>
              </a:solidFill>
              <a:cs typeface="Segoe UI"/>
            </a:endParaRPr>
          </a:p>
          <a:p>
            <a:r>
              <a:rPr lang="ru-RU" sz="2400" dirty="0">
                <a:solidFill>
                  <a:srgbClr val="FFFFFF"/>
                </a:solidFill>
                <a:cs typeface="Segoe UI"/>
              </a:rPr>
              <a:t>Выполнен поиск и демонстрация статистики аномальной погоды</a:t>
            </a:r>
          </a:p>
        </p:txBody>
      </p:sp>
    </p:spTree>
    <p:extLst>
      <p:ext uri="{BB962C8B-B14F-4D97-AF65-F5344CB8AC3E}">
        <p14:creationId xmlns:p14="http://schemas.microsoft.com/office/powerpoint/2010/main" val="417949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D2D35-8E09-5C20-9B14-A6D82713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68" y="2205104"/>
            <a:ext cx="11214100" cy="1144929"/>
          </a:xfrm>
        </p:spPr>
        <p:txBody>
          <a:bodyPr/>
          <a:lstStyle/>
          <a:p>
            <a:r>
              <a:rPr lang="ru-RU" sz="3600"/>
              <a:t>Веб-приложение </a:t>
            </a:r>
            <a:br>
              <a:rPr lang="ru-RU" sz="3600"/>
            </a:br>
            <a:r>
              <a:rPr lang="ru-RU" sz="3600">
                <a:solidFill>
                  <a:srgbClr val="63B7C6"/>
                </a:solidFill>
              </a:rPr>
              <a:t>"Погода </a:t>
            </a:r>
            <a:r>
              <a:rPr lang="ru-RU" sz="4000">
                <a:solidFill>
                  <a:srgbClr val="63B7C6"/>
                </a:solidFill>
              </a:rPr>
              <a:t>от</a:t>
            </a:r>
            <a:r>
              <a:rPr lang="ru-RU" sz="3600">
                <a:solidFill>
                  <a:srgbClr val="63B7C6"/>
                </a:solidFill>
              </a:rPr>
              <a:t> Терминатора"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F4EFBC7-2A65-3F2F-7F9B-15003358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22</a:t>
            </a:fld>
            <a:endParaRPr lang="ru-RU" dirty="0"/>
          </a:p>
        </p:txBody>
      </p:sp>
      <p:pic>
        <p:nvPicPr>
          <p:cNvPr id="4" name="Рисунок 3" descr="Изображение выглядит как шаблон, пиксель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D837957-2663-72F0-A04C-EE4A6709B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421" y="2310826"/>
            <a:ext cx="2239695" cy="22396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8E28F7-B437-8F1A-1E87-FDF994E27A02}"/>
              </a:ext>
            </a:extLst>
          </p:cNvPr>
          <p:cNvSpPr txBox="1"/>
          <p:nvPr/>
        </p:nvSpPr>
        <p:spPr>
          <a:xfrm>
            <a:off x="923159" y="4706884"/>
            <a:ext cx="6579475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cs typeface="Segoe UI"/>
              </a:rPr>
              <a:t>Контакты</a:t>
            </a:r>
            <a:r>
              <a:rPr lang="ru-RU" sz="1600" dirty="0">
                <a:solidFill>
                  <a:schemeClr val="bg1"/>
                </a:solidFill>
                <a:cs typeface="Segoe UI"/>
              </a:rPr>
              <a:t/>
            </a:r>
            <a:br>
              <a:rPr lang="ru-RU" sz="1600" dirty="0">
                <a:solidFill>
                  <a:schemeClr val="bg1"/>
                </a:solidFill>
                <a:cs typeface="Segoe UI"/>
              </a:rPr>
            </a:br>
            <a:r>
              <a:rPr lang="ru-RU" sz="1600" err="1">
                <a:solidFill>
                  <a:schemeClr val="bg1"/>
                </a:solidFill>
                <a:cs typeface="Segoe UI"/>
              </a:rPr>
              <a:t>Дракин</a:t>
            </a:r>
            <a:r>
              <a:rPr lang="ru-RU" sz="1600" dirty="0">
                <a:solidFill>
                  <a:schemeClr val="bg1"/>
                </a:solidFill>
                <a:cs typeface="Segoe UI"/>
              </a:rPr>
              <a:t> Антон:</a:t>
            </a:r>
            <a:r>
              <a:rPr lang="en-US" sz="1600" dirty="0">
                <a:solidFill>
                  <a:schemeClr val="bg1"/>
                </a:solidFill>
                <a:cs typeface="Segoe UI"/>
              </a:rPr>
              <a:t>​ </a:t>
            </a:r>
            <a:r>
              <a:rPr lang="en-US" sz="1600" dirty="0">
                <a:solidFill>
                  <a:srgbClr val="63B7C6"/>
                </a:solidFill>
                <a:ea typeface="+mn-lt"/>
                <a:cs typeface="+mn-lt"/>
              </a:rPr>
              <a:t>Antoni.Drakon@mail.ru</a:t>
            </a:r>
          </a:p>
          <a:p>
            <a:r>
              <a:rPr lang="ru-RU" sz="1600" err="1">
                <a:solidFill>
                  <a:schemeClr val="bg1"/>
                </a:solidFill>
                <a:cs typeface="Segoe UI"/>
              </a:rPr>
              <a:t>Покушалова</a:t>
            </a:r>
            <a:r>
              <a:rPr lang="ru-RU" sz="1600" dirty="0">
                <a:solidFill>
                  <a:schemeClr val="bg1"/>
                </a:solidFill>
                <a:cs typeface="Segoe UI"/>
              </a:rPr>
              <a:t> Татьяна:</a:t>
            </a:r>
            <a:r>
              <a:rPr lang="en-US" sz="1600" dirty="0">
                <a:solidFill>
                  <a:schemeClr val="bg1"/>
                </a:solidFill>
                <a:cs typeface="Segoe UI"/>
              </a:rPr>
              <a:t>​</a:t>
            </a:r>
            <a:r>
              <a:rPr lang="en-US" sz="1600" dirty="0">
                <a:solidFill>
                  <a:srgbClr val="63B7C6"/>
                </a:solidFill>
                <a:cs typeface="Segoe UI"/>
              </a:rPr>
              <a:t> </a:t>
            </a:r>
            <a:r>
              <a:rPr lang="en-US" sz="1600" dirty="0">
                <a:solidFill>
                  <a:srgbClr val="63B7C6"/>
                </a:solidFill>
                <a:latin typeface="Arial"/>
                <a:cs typeface="Times New Roman"/>
              </a:rPr>
              <a:t>t_pokushalova.02@mail.ru</a:t>
            </a:r>
          </a:p>
          <a:p>
            <a:r>
              <a:rPr lang="ru-RU" sz="1600" dirty="0">
                <a:solidFill>
                  <a:schemeClr val="bg1"/>
                </a:solidFill>
                <a:cs typeface="Segoe UI"/>
              </a:rPr>
              <a:t>Новиков Артём: </a:t>
            </a:r>
            <a:r>
              <a:rPr lang="ru-RU" sz="1600" dirty="0">
                <a:solidFill>
                  <a:srgbClr val="63B7C6"/>
                </a:solidFill>
                <a:latin typeface="Arial"/>
                <a:cs typeface="Times New Roman"/>
              </a:rPr>
              <a:t>qazwea.a@yandex.ru</a:t>
            </a:r>
            <a:r>
              <a:rPr lang="en-US" sz="1600" dirty="0">
                <a:solidFill>
                  <a:srgbClr val="63B7C6"/>
                </a:solidFill>
                <a:cs typeface="Segoe UI"/>
              </a:rPr>
              <a:t>​</a:t>
            </a:r>
          </a:p>
          <a:p>
            <a:r>
              <a:rPr lang="ru-RU" sz="1600" dirty="0">
                <a:solidFill>
                  <a:schemeClr val="bg1"/>
                </a:solidFill>
                <a:cs typeface="Segoe UI"/>
              </a:rPr>
              <a:t>Величко Илья: </a:t>
            </a:r>
            <a:r>
              <a:rPr lang="ru-RU" sz="1600" dirty="0">
                <a:solidFill>
                  <a:srgbClr val="63B7C6"/>
                </a:solidFill>
                <a:latin typeface="Arial"/>
                <a:cs typeface="Times New Roman"/>
              </a:rPr>
              <a:t>fomaon@yandex.ru</a:t>
            </a:r>
            <a:endParaRPr lang="ru-RU" sz="1600" dirty="0">
              <a:solidFill>
                <a:srgbClr val="63B7C6"/>
              </a:solidFill>
              <a:latin typeface="Arial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626376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52BBCA-0CFF-42B0-8930-6FF36364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Цель</a:t>
            </a:r>
            <a:r>
              <a:rPr lang="ru-RU" dirty="0"/>
              <a:t> веб-приложения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E89202-15DC-4E2C-B265-05BD4B1E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AFF1E2-EA88-13A9-E431-579AF7834F09}"/>
              </a:ext>
            </a:extLst>
          </p:cNvPr>
          <p:cNvSpPr txBox="1"/>
          <p:nvPr/>
        </p:nvSpPr>
        <p:spPr>
          <a:xfrm>
            <a:off x="1644442" y="2215037"/>
            <a:ext cx="9647660" cy="27938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/>
                </a:solidFill>
                <a:latin typeface="Arial"/>
                <a:cs typeface="Arial"/>
              </a:rPr>
              <a:t>Реализация сайта для отображения прогноза погоды, прогнозирования одежды под определенные погодные условия, хранения статистики погодных наблюдений и выявления "аномальной" погоды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52663022-1BBC-D501-572F-66CB6353999D}"/>
              </a:ext>
            </a:extLst>
          </p:cNvPr>
          <p:cNvSpPr/>
          <p:nvPr/>
        </p:nvSpPr>
        <p:spPr>
          <a:xfrm rot="5400000">
            <a:off x="1259159" y="243932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906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52BBCA-0CFF-42B0-8930-6FF36364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Задачи веб-приложения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E89202-15DC-4E2C-B265-05BD4B1E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AFF1E2-EA88-13A9-E431-579AF7834F09}"/>
              </a:ext>
            </a:extLst>
          </p:cNvPr>
          <p:cNvSpPr txBox="1"/>
          <p:nvPr/>
        </p:nvSpPr>
        <p:spPr>
          <a:xfrm>
            <a:off x="1681613" y="2066354"/>
            <a:ext cx="842102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latin typeface="Arial"/>
                <a:cs typeface="Times New Roman"/>
              </a:rPr>
              <a:t>Просмотр прогноза погоды и рекомендуемой одежды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latin typeface="Arial"/>
                <a:cs typeface="Times New Roman"/>
              </a:rPr>
              <a:t>Просмотр </a:t>
            </a:r>
            <a:r>
              <a:rPr lang="ru-RU" sz="2400" dirty="0" smtClean="0">
                <a:solidFill>
                  <a:schemeClr val="bg1"/>
                </a:solidFill>
                <a:latin typeface="Arial"/>
                <a:cs typeface="Times New Roman"/>
              </a:rPr>
              <a:t>архива </a:t>
            </a:r>
            <a:r>
              <a:rPr lang="ru-RU" sz="2400" dirty="0">
                <a:solidFill>
                  <a:schemeClr val="bg1"/>
                </a:solidFill>
                <a:latin typeface="Arial"/>
                <a:cs typeface="Times New Roman"/>
              </a:rPr>
              <a:t>прогноза погоды</a:t>
            </a: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latin typeface="Arial"/>
                <a:cs typeface="Times New Roman"/>
              </a:rPr>
              <a:t>Просмотр статистики аномальной погоды</a:t>
            </a:r>
            <a:endParaRPr lang="ru-RU" sz="2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52663022-1BBC-D501-572F-66CB6353999D}"/>
              </a:ext>
            </a:extLst>
          </p:cNvPr>
          <p:cNvSpPr/>
          <p:nvPr/>
        </p:nvSpPr>
        <p:spPr>
          <a:xfrm rot="5400000">
            <a:off x="1259159" y="243932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7CFC1179-83C0-B23B-82F4-2275C7BCC9F0}"/>
              </a:ext>
            </a:extLst>
          </p:cNvPr>
          <p:cNvSpPr/>
          <p:nvPr/>
        </p:nvSpPr>
        <p:spPr>
          <a:xfrm rot="5400000">
            <a:off x="1273014" y="317559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Равнобедренный треугольник 9">
            <a:extLst>
              <a:ext uri="{FF2B5EF4-FFF2-40B4-BE49-F238E27FC236}">
                <a16:creationId xmlns:a16="http://schemas.microsoft.com/office/drawing/2014/main" id="{7F50462E-C058-7EA8-A9F8-D2D34E0508AA}"/>
              </a:ext>
            </a:extLst>
          </p:cNvPr>
          <p:cNvSpPr/>
          <p:nvPr/>
        </p:nvSpPr>
        <p:spPr>
          <a:xfrm rot="5400000">
            <a:off x="1273014" y="3898015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572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E12F81-5029-B66C-BB88-23CA7E03E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Обзор аналогов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27A8C04-421A-F523-A4F5-52F1C5C5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5</a:t>
            </a:fld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89FF7D5C-DDD2-FF4F-395D-57FF383582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040662"/>
              </p:ext>
            </p:extLst>
          </p:nvPr>
        </p:nvGraphicFramePr>
        <p:xfrm>
          <a:off x="1581568" y="2129066"/>
          <a:ext cx="8939964" cy="3041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4991">
                  <a:extLst>
                    <a:ext uri="{9D8B030D-6E8A-4147-A177-3AD203B41FA5}">
                      <a16:colId xmlns:a16="http://schemas.microsoft.com/office/drawing/2014/main" val="240119483"/>
                    </a:ext>
                  </a:extLst>
                </a:gridCol>
                <a:gridCol w="2234991">
                  <a:extLst>
                    <a:ext uri="{9D8B030D-6E8A-4147-A177-3AD203B41FA5}">
                      <a16:colId xmlns:a16="http://schemas.microsoft.com/office/drawing/2014/main" val="2828906275"/>
                    </a:ext>
                  </a:extLst>
                </a:gridCol>
                <a:gridCol w="2234991">
                  <a:extLst>
                    <a:ext uri="{9D8B030D-6E8A-4147-A177-3AD203B41FA5}">
                      <a16:colId xmlns:a16="http://schemas.microsoft.com/office/drawing/2014/main" val="2513230666"/>
                    </a:ext>
                  </a:extLst>
                </a:gridCol>
                <a:gridCol w="2234991">
                  <a:extLst>
                    <a:ext uri="{9D8B030D-6E8A-4147-A177-3AD203B41FA5}">
                      <a16:colId xmlns:a16="http://schemas.microsoft.com/office/drawing/2014/main" val="660900827"/>
                    </a:ext>
                  </a:extLst>
                </a:gridCol>
              </a:tblGrid>
              <a:tr h="861342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i="0" dirty="0">
                          <a:solidFill>
                            <a:schemeClr val="bg1"/>
                          </a:solidFill>
                          <a:latin typeface="Arial"/>
                        </a:rPr>
                        <a:t>Погодные сервисы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009010"/>
                  </a:ext>
                </a:extLst>
              </a:tr>
              <a:tr h="430671">
                <a:tc>
                  <a:txBody>
                    <a:bodyPr/>
                    <a:lstStyle/>
                    <a:p>
                      <a:r>
                        <a:rPr lang="ru-RU" sz="1200" dirty="0"/>
                        <a:t>Современный дизайн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47212"/>
                  </a:ext>
                </a:extLst>
              </a:tr>
              <a:tr h="430671">
                <a:tc>
                  <a:txBody>
                    <a:bodyPr/>
                    <a:lstStyle/>
                    <a:p>
                      <a:r>
                        <a:rPr lang="ru-RU" sz="1200" dirty="0"/>
                        <a:t>Архив погоды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8979446"/>
                  </a:ext>
                </a:extLst>
              </a:tr>
              <a:tr h="430671">
                <a:tc>
                  <a:txBody>
                    <a:bodyPr/>
                    <a:lstStyle/>
                    <a:p>
                      <a:r>
                        <a:rPr lang="ru-RU" sz="1200" dirty="0"/>
                        <a:t>Функция поиска города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1178"/>
                  </a:ext>
                </a:extLst>
              </a:tr>
              <a:tr h="4306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200" b="0" i="0" u="none" strike="noStrike" noProof="0" dirty="0">
                          <a:latin typeface="Arial"/>
                        </a:rPr>
                        <a:t>Умеренное количество рекламы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8450518"/>
                  </a:ext>
                </a:extLst>
              </a:tr>
              <a:tr h="430671">
                <a:tc>
                  <a:txBody>
                    <a:bodyPr/>
                    <a:lstStyle/>
                    <a:p>
                      <a:r>
                        <a:rPr lang="ru-RU" sz="1200" dirty="0"/>
                        <a:t>Рекомендации по одежде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30321"/>
                  </a:ext>
                </a:extLst>
              </a:tr>
            </a:tbl>
          </a:graphicData>
        </a:graphic>
      </p:graphicFrame>
      <p:pic>
        <p:nvPicPr>
          <p:cNvPr id="5" name="Рисунок 5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FDC30FA6-B4D0-C144-6686-DDA489896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588" r="-441" b="42941"/>
          <a:stretch/>
        </p:blipFill>
        <p:spPr>
          <a:xfrm>
            <a:off x="3930950" y="1836792"/>
            <a:ext cx="2120600" cy="912828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D4C46F4-4260-8288-EF25-98DFF81FB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7290" y="2129066"/>
            <a:ext cx="180022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0781EE-A10D-ACAC-666B-0060A4C2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Средства реализации. Backend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7D0BB50-78EA-B04C-3004-E6A26147B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36A8895E-E89F-1EA1-7981-1084132ED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91" y="2967365"/>
            <a:ext cx="1906860" cy="2095243"/>
          </a:xfrm>
          <a:prstGeom prst="rect">
            <a:avLst/>
          </a:prstGeom>
          <a:ln>
            <a:noFill/>
          </a:ln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50798AD0-27E6-F99D-784F-546EA03C4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651" y="2969747"/>
            <a:ext cx="2055542" cy="2105240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, знак&#10;&#10;Автоматически созданное описание">
            <a:extLst>
              <a:ext uri="{FF2B5EF4-FFF2-40B4-BE49-F238E27FC236}">
                <a16:creationId xmlns:a16="http://schemas.microsoft.com/office/drawing/2014/main" id="{C860DE2A-F87F-7E55-1BD6-4D7C4D603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601" y="2541714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0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0781EE-A10D-ACAC-666B-0060A4C2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Средства реализации. Frontend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7D0BB50-78EA-B04C-3004-E6A26147B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1308AF3A-3173-A10C-A852-A100AA907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2792" y="2308302"/>
            <a:ext cx="2325029" cy="2297152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, знак, окрашенный&#10;&#10;Автоматически созданное описание">
            <a:extLst>
              <a:ext uri="{FF2B5EF4-FFF2-40B4-BE49-F238E27FC236}">
                <a16:creationId xmlns:a16="http://schemas.microsoft.com/office/drawing/2014/main" id="{C6190336-D365-6951-B43B-341F78874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482" y="2312020"/>
            <a:ext cx="2308303" cy="2308303"/>
          </a:xfrm>
          <a:prstGeom prst="rect">
            <a:avLst/>
          </a:prstGeom>
        </p:spPr>
      </p:pic>
      <p:pic>
        <p:nvPicPr>
          <p:cNvPr id="7" name="Рисунок 7" descr="Изображение выглядит как текст, знак&#10;&#10;Автоматически созданное описание">
            <a:extLst>
              <a:ext uri="{FF2B5EF4-FFF2-40B4-BE49-F238E27FC236}">
                <a16:creationId xmlns:a16="http://schemas.microsoft.com/office/drawing/2014/main" id="{36EA6685-709E-8EC3-42F1-A13346D7A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655" y="2312020"/>
            <a:ext cx="2308302" cy="2308302"/>
          </a:xfrm>
          <a:prstGeom prst="rect">
            <a:avLst/>
          </a:prstGeom>
        </p:spPr>
      </p:pic>
      <p:pic>
        <p:nvPicPr>
          <p:cNvPr id="8" name="Рисунок 8" descr="Изображение выглядит как текст, знак, зеленый&#10;&#10;Автоматически созданное описание">
            <a:extLst>
              <a:ext uri="{FF2B5EF4-FFF2-40B4-BE49-F238E27FC236}">
                <a16:creationId xmlns:a16="http://schemas.microsoft.com/office/drawing/2014/main" id="{6EB0CDE6-33F7-1AE9-B1A5-1B32FBF128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0068" y="2312019"/>
            <a:ext cx="2308303" cy="230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1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5FBB4-A7AF-B69F-F1AA-16FEFA31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Группы пользователей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E1B5A5A-D434-A8A6-DBCE-DDC12AAAA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573C50-0DCF-F55B-E548-02AD0904C30E}"/>
              </a:ext>
            </a:extLst>
          </p:cNvPr>
          <p:cNvSpPr txBox="1"/>
          <p:nvPr/>
        </p:nvSpPr>
        <p:spPr>
          <a:xfrm>
            <a:off x="1626219" y="2053683"/>
            <a:ext cx="7157222" cy="21936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ea typeface="+mn-lt"/>
                <a:cs typeface="+mn-lt"/>
              </a:rPr>
              <a:t>Неавторизованный пользователь</a:t>
            </a:r>
            <a:endParaRPr lang="ru-RU" sz="2400">
              <a:solidFill>
                <a:schemeClr val="bg1"/>
              </a:solidFill>
              <a:cs typeface="Arial"/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ea typeface="+mn-lt"/>
                <a:cs typeface="Calibri"/>
              </a:rPr>
              <a:t>Авторизованный</a:t>
            </a:r>
            <a:r>
              <a:rPr lang="ru-RU" sz="2400" dirty="0">
                <a:solidFill>
                  <a:schemeClr val="bg1"/>
                </a:solidFill>
                <a:latin typeface="Arial"/>
                <a:cs typeface="Calibri"/>
              </a:rPr>
              <a:t> пользователь</a:t>
            </a:r>
            <a:endParaRPr lang="ru-RU" sz="2400">
              <a:solidFill>
                <a:schemeClr val="bg1"/>
              </a:solidFill>
              <a:cs typeface="Arial"/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/>
                </a:solidFill>
                <a:latin typeface="Arial"/>
                <a:cs typeface="Calibri"/>
              </a:rPr>
              <a:t>Администратор</a:t>
            </a:r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9034A20E-6E88-C011-53F1-975FF56F3162}"/>
              </a:ext>
            </a:extLst>
          </p:cNvPr>
          <p:cNvSpPr/>
          <p:nvPr/>
        </p:nvSpPr>
        <p:spPr>
          <a:xfrm rot="5400000">
            <a:off x="1259159" y="2439329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EDBD5F88-E5F3-3E90-90B4-181BE2492559}"/>
              </a:ext>
            </a:extLst>
          </p:cNvPr>
          <p:cNvSpPr/>
          <p:nvPr/>
        </p:nvSpPr>
        <p:spPr>
          <a:xfrm rot="5400000">
            <a:off x="1259159" y="3173451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1327B830-D4CE-21DB-DA3B-560579F360B8}"/>
              </a:ext>
            </a:extLst>
          </p:cNvPr>
          <p:cNvSpPr/>
          <p:nvPr/>
        </p:nvSpPr>
        <p:spPr>
          <a:xfrm rot="5400000">
            <a:off x="1259159" y="3907572"/>
            <a:ext cx="241610" cy="195147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83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C72E90F-53C0-98A8-BFC5-F703DE515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7953E-54F8-878A-840D-3AFD2E73ECF9}"/>
              </a:ext>
            </a:extLst>
          </p:cNvPr>
          <p:cNvSpPr txBox="1"/>
          <p:nvPr/>
        </p:nvSpPr>
        <p:spPr>
          <a:xfrm>
            <a:off x="2025804" y="2601951"/>
            <a:ext cx="770363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b="1" dirty="0">
                <a:solidFill>
                  <a:srgbClr val="FFFFFF"/>
                </a:solidFill>
                <a:latin typeface="Trebuchet MS"/>
              </a:rPr>
              <a:t>Сценарий для </a:t>
            </a:r>
            <a:endParaRPr lang="ru-RU" dirty="0"/>
          </a:p>
          <a:p>
            <a:r>
              <a:rPr lang="ru-RU" sz="3200" b="1" dirty="0">
                <a:solidFill>
                  <a:schemeClr val="accent2"/>
                </a:solidFill>
                <a:latin typeface="Trebuchet MS"/>
              </a:rPr>
              <a:t>неавторизованного</a:t>
            </a:r>
            <a:endParaRPr lang="ru-RU" dirty="0">
              <a:solidFill>
                <a:schemeClr val="accent2"/>
              </a:solidFill>
            </a:endParaRPr>
          </a:p>
          <a:p>
            <a:r>
              <a:rPr lang="ru-RU" sz="3200" b="1" dirty="0">
                <a:solidFill>
                  <a:srgbClr val="FFFFFF"/>
                </a:solidFill>
                <a:latin typeface="Trebuchet MS"/>
              </a:rPr>
              <a:t>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25678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666_TF66687569" id="{8088A86A-5DE3-4754-A836-2A3C30D038B3}" vid="{7A96DF9F-A41C-4EE8-8C3F-8182B482B13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purl.org/dc/elements/1.1/"/>
    <ds:schemaRef ds:uri="http://schemas.microsoft.com/sharepoint/v3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fb0879af-3eba-417a-a55a-ffe6dcd6ca77"/>
    <ds:schemaRef ds:uri="6dc4bcd6-49db-4c07-9060-8acfc67cef9f"/>
    <ds:schemaRef ds:uri="http://www.w3.org/XML/1998/namespace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Современная презентация (синее оформление)</Template>
  <TotalTime>0</TotalTime>
  <Words>175</Words>
  <Application>Microsoft Office PowerPoint</Application>
  <PresentationFormat>Широкоэкранный</PresentationFormat>
  <Paragraphs>96</Paragraphs>
  <Slides>22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0" baseType="lpstr">
      <vt:lpstr>Arial</vt:lpstr>
      <vt:lpstr>Calibri</vt:lpstr>
      <vt:lpstr>Segoe UI</vt:lpstr>
      <vt:lpstr>Tahoma</vt:lpstr>
      <vt:lpstr>Times New Roman</vt:lpstr>
      <vt:lpstr>Trade Gothic LT Pro</vt:lpstr>
      <vt:lpstr>Trebuchet MS</vt:lpstr>
      <vt:lpstr>Тема Office</vt:lpstr>
      <vt:lpstr>Погода от Терминатора</vt:lpstr>
      <vt:lpstr>Актуальность веб-приложения</vt:lpstr>
      <vt:lpstr>Цель веб-приложения</vt:lpstr>
      <vt:lpstr>Задачи веб-приложения</vt:lpstr>
      <vt:lpstr>Обзор аналогов</vt:lpstr>
      <vt:lpstr>Средства реализации. Backend</vt:lpstr>
      <vt:lpstr>Средства реализации. Frontend</vt:lpstr>
      <vt:lpstr>Группы пользователей</vt:lpstr>
      <vt:lpstr>Презентация PowerPoint</vt:lpstr>
      <vt:lpstr>Главная страница</vt:lpstr>
      <vt:lpstr>Погода на завтра</vt:lpstr>
      <vt:lpstr>Погода на 5 дней</vt:lpstr>
      <vt:lpstr>Погода на заданную дату</vt:lpstr>
      <vt:lpstr>Страница выбора статистики</vt:lpstr>
      <vt:lpstr>Статистика за прошедшие годы</vt:lpstr>
      <vt:lpstr>Презентация PowerPoint</vt:lpstr>
      <vt:lpstr>Личный кабинет </vt:lpstr>
      <vt:lpstr>Статистика аномальной погоды</vt:lpstr>
      <vt:lpstr>Презентация PowerPoint</vt:lpstr>
      <vt:lpstr>Личный кабинет </vt:lpstr>
      <vt:lpstr>Заключение</vt:lpstr>
      <vt:lpstr>Веб-приложение  "Погода от Терминатора"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ЗаDголовок</dc:title>
  <dc:creator/>
  <cp:lastModifiedBy/>
  <cp:revision>565</cp:revision>
  <dcterms:created xsi:type="dcterms:W3CDTF">2023-06-14T15:57:05Z</dcterms:created>
  <dcterms:modified xsi:type="dcterms:W3CDTF">2023-09-11T21:45:34Z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